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8" r:id="rId4"/>
  </p:sldMasterIdLst>
  <p:notesMasterIdLst>
    <p:notesMasterId r:id="rId6"/>
  </p:notesMasterIdLst>
  <p:sldIdLst>
    <p:sldId id="268" r:id="rId5"/>
  </p:sldIdLst>
  <p:sldSz cx="51206400" cy="30724475"/>
  <p:notesSz cx="6858000" cy="9144000"/>
  <p:embeddedFontLst>
    <p:embeddedFont>
      <p:font typeface="Calibri" panose="020F0502020204030204" pitchFamily="34" charset="0"/>
      <p:regular r:id="rId7"/>
      <p:bold r:id="rId8"/>
      <p:italic r:id="rId9"/>
      <p:boldItalic r:id="rId10"/>
    </p:embeddedFont>
    <p:embeddedFont>
      <p:font typeface="Calibri Light" panose="020F0302020204030204" pitchFamily="34" charset="0"/>
      <p:regular r:id="rId11"/>
      <p:italic r:id="rId12"/>
    </p:embeddedFont>
    <p:embeddedFont>
      <p:font typeface="Lato" panose="020F0502020204030203" pitchFamily="34" charset="0"/>
      <p:regular r:id="rId13"/>
      <p:bold r:id="rId14"/>
      <p:italic r:id="rId15"/>
      <p:boldItalic r:id="rId16"/>
    </p:embeddedFont>
    <p:embeddedFont>
      <p:font typeface="Lato Black" panose="020F0502020204030204" pitchFamily="34" charset="0"/>
      <p:bold r:id="rId17"/>
      <p:italic r:id="rId18"/>
      <p:boldItalic r:id="rId19"/>
    </p:embeddedFont>
  </p:embeddedFontLst>
  <p:defaultTextStyle>
    <a:defPPr>
      <a:defRPr lang="en-US"/>
    </a:defPPr>
    <a:lvl1pPr marL="0" algn="l" defTabSz="483580" rtl="0" eaLnBrk="1" latinLnBrk="0" hangingPunct="1">
      <a:defRPr sz="1904" kern="1200">
        <a:solidFill>
          <a:schemeClr val="tx1"/>
        </a:solidFill>
        <a:latin typeface="+mn-lt"/>
        <a:ea typeface="+mn-ea"/>
        <a:cs typeface="+mn-cs"/>
      </a:defRPr>
    </a:lvl1pPr>
    <a:lvl2pPr marL="483580" algn="l" defTabSz="483580" rtl="0" eaLnBrk="1" latinLnBrk="0" hangingPunct="1">
      <a:defRPr sz="1904" kern="1200">
        <a:solidFill>
          <a:schemeClr val="tx1"/>
        </a:solidFill>
        <a:latin typeface="+mn-lt"/>
        <a:ea typeface="+mn-ea"/>
        <a:cs typeface="+mn-cs"/>
      </a:defRPr>
    </a:lvl2pPr>
    <a:lvl3pPr marL="967161" algn="l" defTabSz="483580" rtl="0" eaLnBrk="1" latinLnBrk="0" hangingPunct="1">
      <a:defRPr sz="1904" kern="1200">
        <a:solidFill>
          <a:schemeClr val="tx1"/>
        </a:solidFill>
        <a:latin typeface="+mn-lt"/>
        <a:ea typeface="+mn-ea"/>
        <a:cs typeface="+mn-cs"/>
      </a:defRPr>
    </a:lvl3pPr>
    <a:lvl4pPr marL="1450741" algn="l" defTabSz="483580" rtl="0" eaLnBrk="1" latinLnBrk="0" hangingPunct="1">
      <a:defRPr sz="1904" kern="1200">
        <a:solidFill>
          <a:schemeClr val="tx1"/>
        </a:solidFill>
        <a:latin typeface="+mn-lt"/>
        <a:ea typeface="+mn-ea"/>
        <a:cs typeface="+mn-cs"/>
      </a:defRPr>
    </a:lvl4pPr>
    <a:lvl5pPr marL="1934322" algn="l" defTabSz="483580" rtl="0" eaLnBrk="1" latinLnBrk="0" hangingPunct="1">
      <a:defRPr sz="1904" kern="1200">
        <a:solidFill>
          <a:schemeClr val="tx1"/>
        </a:solidFill>
        <a:latin typeface="+mn-lt"/>
        <a:ea typeface="+mn-ea"/>
        <a:cs typeface="+mn-cs"/>
      </a:defRPr>
    </a:lvl5pPr>
    <a:lvl6pPr marL="2417902" algn="l" defTabSz="483580" rtl="0" eaLnBrk="1" latinLnBrk="0" hangingPunct="1">
      <a:defRPr sz="1904" kern="1200">
        <a:solidFill>
          <a:schemeClr val="tx1"/>
        </a:solidFill>
        <a:latin typeface="+mn-lt"/>
        <a:ea typeface="+mn-ea"/>
        <a:cs typeface="+mn-cs"/>
      </a:defRPr>
    </a:lvl6pPr>
    <a:lvl7pPr marL="2901483" algn="l" defTabSz="483580" rtl="0" eaLnBrk="1" latinLnBrk="0" hangingPunct="1">
      <a:defRPr sz="1904" kern="1200">
        <a:solidFill>
          <a:schemeClr val="tx1"/>
        </a:solidFill>
        <a:latin typeface="+mn-lt"/>
        <a:ea typeface="+mn-ea"/>
        <a:cs typeface="+mn-cs"/>
      </a:defRPr>
    </a:lvl7pPr>
    <a:lvl8pPr marL="3385063" algn="l" defTabSz="483580" rtl="0" eaLnBrk="1" latinLnBrk="0" hangingPunct="1">
      <a:defRPr sz="1904" kern="1200">
        <a:solidFill>
          <a:schemeClr val="tx1"/>
        </a:solidFill>
        <a:latin typeface="+mn-lt"/>
        <a:ea typeface="+mn-ea"/>
        <a:cs typeface="+mn-cs"/>
      </a:defRPr>
    </a:lvl8pPr>
    <a:lvl9pPr marL="3868644" algn="l" defTabSz="483580" rtl="0" eaLnBrk="1" latinLnBrk="0" hangingPunct="1">
      <a:defRPr sz="1904" kern="1200">
        <a:solidFill>
          <a:schemeClr val="tx1"/>
        </a:solidFill>
        <a:latin typeface="+mn-lt"/>
        <a:ea typeface="+mn-ea"/>
        <a:cs typeface="+mn-cs"/>
      </a:defRPr>
    </a:lvl9pPr>
  </p:defaultTextStyle>
  <p:extLst>
    <p:ext uri="{EFAFB233-063F-42B5-8137-9DF3F51BA10A}">
      <p15:sldGuideLst xmlns:p15="http://schemas.microsoft.com/office/powerpoint/2012/main">
        <p15:guide id="2" pos="16153" userDrawn="1">
          <p15:clr>
            <a:srgbClr val="A4A3A4"/>
          </p15:clr>
        </p15:guide>
        <p15:guide id="3" pos="6247" userDrawn="1">
          <p15:clr>
            <a:srgbClr val="A4A3A4"/>
          </p15:clr>
        </p15:guide>
        <p15:guide id="4" pos="274" userDrawn="1">
          <p15:clr>
            <a:srgbClr val="A4A3A4"/>
          </p15:clr>
        </p15:guide>
        <p15:guide id="5" pos="772" userDrawn="1">
          <p15:clr>
            <a:srgbClr val="A4A3A4"/>
          </p15:clr>
        </p15:guide>
        <p15:guide id="6" orient="horz" pos="96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700C04"/>
    <a:srgbClr val="892709"/>
    <a:srgbClr val="BF360C"/>
    <a:srgbClr val="5E1B06"/>
    <a:srgbClr val="952A09"/>
    <a:srgbClr val="B71C1C"/>
    <a:srgbClr val="E65100"/>
    <a:srgbClr val="00838F"/>
    <a:srgbClr val="2835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77" autoAdjust="0"/>
    <p:restoredTop sz="90278" autoAdjust="0"/>
  </p:normalViewPr>
  <p:slideViewPr>
    <p:cSldViewPr snapToGrid="0" showGuides="1">
      <p:cViewPr>
        <p:scale>
          <a:sx n="50" d="100"/>
          <a:sy n="50" d="100"/>
        </p:scale>
        <p:origin x="1128" y="144"/>
      </p:cViewPr>
      <p:guideLst>
        <p:guide pos="16153"/>
        <p:guide pos="6247"/>
        <p:guide pos="274"/>
        <p:guide pos="772"/>
        <p:guide orient="horz" pos="967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tableStyles" Target="tableStyles.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4/25/23</a:t>
            </a:fld>
            <a:endParaRPr lang="en-US" dirty="0"/>
          </a:p>
        </p:txBody>
      </p:sp>
      <p:sp>
        <p:nvSpPr>
          <p:cNvPr id="4" name="Slide Image Placeholder 3"/>
          <p:cNvSpPr>
            <a:spLocks noGrp="1" noRot="1" noChangeAspect="1"/>
          </p:cNvSpPr>
          <p:nvPr>
            <p:ph type="sldImg" idx="2"/>
          </p:nvPr>
        </p:nvSpPr>
        <p:spPr>
          <a:xfrm>
            <a:off x="858838" y="1143000"/>
            <a:ext cx="51403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dirty="0"/>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67161" rtl="0" eaLnBrk="1" latinLnBrk="0" hangingPunct="1">
      <a:defRPr sz="1269" kern="1200">
        <a:solidFill>
          <a:schemeClr val="tx1"/>
        </a:solidFill>
        <a:latin typeface="+mn-lt"/>
        <a:ea typeface="+mn-ea"/>
        <a:cs typeface="+mn-cs"/>
      </a:defRPr>
    </a:lvl1pPr>
    <a:lvl2pPr marL="483580" algn="l" defTabSz="967161" rtl="0" eaLnBrk="1" latinLnBrk="0" hangingPunct="1">
      <a:defRPr sz="1269" kern="1200">
        <a:solidFill>
          <a:schemeClr val="tx1"/>
        </a:solidFill>
        <a:latin typeface="+mn-lt"/>
        <a:ea typeface="+mn-ea"/>
        <a:cs typeface="+mn-cs"/>
      </a:defRPr>
    </a:lvl2pPr>
    <a:lvl3pPr marL="967161" algn="l" defTabSz="967161" rtl="0" eaLnBrk="1" latinLnBrk="0" hangingPunct="1">
      <a:defRPr sz="1269" kern="1200">
        <a:solidFill>
          <a:schemeClr val="tx1"/>
        </a:solidFill>
        <a:latin typeface="+mn-lt"/>
        <a:ea typeface="+mn-ea"/>
        <a:cs typeface="+mn-cs"/>
      </a:defRPr>
    </a:lvl3pPr>
    <a:lvl4pPr marL="1450741" algn="l" defTabSz="967161" rtl="0" eaLnBrk="1" latinLnBrk="0" hangingPunct="1">
      <a:defRPr sz="1269" kern="1200">
        <a:solidFill>
          <a:schemeClr val="tx1"/>
        </a:solidFill>
        <a:latin typeface="+mn-lt"/>
        <a:ea typeface="+mn-ea"/>
        <a:cs typeface="+mn-cs"/>
      </a:defRPr>
    </a:lvl4pPr>
    <a:lvl5pPr marL="1934322" algn="l" defTabSz="967161" rtl="0" eaLnBrk="1" latinLnBrk="0" hangingPunct="1">
      <a:defRPr sz="1269" kern="1200">
        <a:solidFill>
          <a:schemeClr val="tx1"/>
        </a:solidFill>
        <a:latin typeface="+mn-lt"/>
        <a:ea typeface="+mn-ea"/>
        <a:cs typeface="+mn-cs"/>
      </a:defRPr>
    </a:lvl5pPr>
    <a:lvl6pPr marL="2417902" algn="l" defTabSz="967161" rtl="0" eaLnBrk="1" latinLnBrk="0" hangingPunct="1">
      <a:defRPr sz="1269" kern="1200">
        <a:solidFill>
          <a:schemeClr val="tx1"/>
        </a:solidFill>
        <a:latin typeface="+mn-lt"/>
        <a:ea typeface="+mn-ea"/>
        <a:cs typeface="+mn-cs"/>
      </a:defRPr>
    </a:lvl6pPr>
    <a:lvl7pPr marL="2901483" algn="l" defTabSz="967161" rtl="0" eaLnBrk="1" latinLnBrk="0" hangingPunct="1">
      <a:defRPr sz="1269" kern="1200">
        <a:solidFill>
          <a:schemeClr val="tx1"/>
        </a:solidFill>
        <a:latin typeface="+mn-lt"/>
        <a:ea typeface="+mn-ea"/>
        <a:cs typeface="+mn-cs"/>
      </a:defRPr>
    </a:lvl7pPr>
    <a:lvl8pPr marL="3385063" algn="l" defTabSz="967161" rtl="0" eaLnBrk="1" latinLnBrk="0" hangingPunct="1">
      <a:defRPr sz="1269" kern="1200">
        <a:solidFill>
          <a:schemeClr val="tx1"/>
        </a:solidFill>
        <a:latin typeface="+mn-lt"/>
        <a:ea typeface="+mn-ea"/>
        <a:cs typeface="+mn-cs"/>
      </a:defRPr>
    </a:lvl8pPr>
    <a:lvl9pPr marL="3868644" algn="l" defTabSz="967161" rtl="0" eaLnBrk="1" latinLnBrk="0" hangingPunct="1">
      <a:defRPr sz="126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8838" y="1143000"/>
            <a:ext cx="5140325"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Powerpoint,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dirty="0"/>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028290"/>
            <a:ext cx="38404800" cy="10696669"/>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6400800" y="16137464"/>
            <a:ext cx="38404800" cy="741796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2754714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279126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635794"/>
            <a:ext cx="11041380" cy="260375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0" y="1635794"/>
            <a:ext cx="32484060" cy="2603757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298376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205333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7659787"/>
            <a:ext cx="44165520" cy="12780526"/>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3493770" y="20561221"/>
            <a:ext cx="44165520" cy="6720977"/>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4/25/23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1208881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8178969"/>
            <a:ext cx="21762720" cy="194943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8178969"/>
            <a:ext cx="21762720" cy="194943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4/25/23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1155923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635796"/>
            <a:ext cx="44165520" cy="59386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2" y="7531766"/>
            <a:ext cx="21662705" cy="3691202"/>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3527112" y="11222968"/>
            <a:ext cx="21662705" cy="165072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0" y="7531766"/>
            <a:ext cx="21769390" cy="3691202"/>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25923240" y="11222968"/>
            <a:ext cx="21769390" cy="165072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4/25/23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1689983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4/25/23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115076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4/25/23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4220303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048298"/>
            <a:ext cx="16515395" cy="7169044"/>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21769390" y="4423758"/>
            <a:ext cx="25923240" cy="21834291"/>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2" y="9217343"/>
            <a:ext cx="16515395" cy="17076267"/>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120793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048298"/>
            <a:ext cx="16515395" cy="7169044"/>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4423758"/>
            <a:ext cx="25923240" cy="21834291"/>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3527112" y="9217343"/>
            <a:ext cx="16515395" cy="17076267"/>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dirty="0"/>
          </a:p>
        </p:txBody>
      </p:sp>
    </p:spTree>
    <p:extLst>
      <p:ext uri="{BB962C8B-B14F-4D97-AF65-F5344CB8AC3E}">
        <p14:creationId xmlns:p14="http://schemas.microsoft.com/office/powerpoint/2010/main" val="360890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635796"/>
            <a:ext cx="44165520" cy="59386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8178969"/>
            <a:ext cx="44165520" cy="194943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28477039"/>
            <a:ext cx="11521440" cy="1635794"/>
          </a:xfrm>
          <a:prstGeom prst="rect">
            <a:avLst/>
          </a:prstGeom>
        </p:spPr>
        <p:txBody>
          <a:bodyPr vert="horz" lIns="91440" tIns="45720" rIns="91440" bIns="45720" rtlCol="0" anchor="ctr"/>
          <a:lstStyle>
            <a:lvl1pPr algn="l">
              <a:defRPr sz="5040">
                <a:solidFill>
                  <a:schemeClr val="tx1">
                    <a:tint val="75000"/>
                  </a:schemeClr>
                </a:solidFill>
              </a:defRPr>
            </a:lvl1pPr>
          </a:lstStyle>
          <a:p>
            <a:fld id="{3F135061-2F74-46D4-9F8F-C77EF304855D}" type="datetimeFigureOut">
              <a:rPr lang="en-US" smtClean="0"/>
              <a:t>4/25/23</a:t>
            </a:fld>
            <a:endParaRPr lang="en-US" dirty="0"/>
          </a:p>
        </p:txBody>
      </p:sp>
      <p:sp>
        <p:nvSpPr>
          <p:cNvPr id="5" name="Footer Placeholder 4"/>
          <p:cNvSpPr>
            <a:spLocks noGrp="1"/>
          </p:cNvSpPr>
          <p:nvPr>
            <p:ph type="ftr" sz="quarter" idx="3"/>
          </p:nvPr>
        </p:nvSpPr>
        <p:spPr>
          <a:xfrm>
            <a:off x="16962120" y="28477039"/>
            <a:ext cx="17282160" cy="1635794"/>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164520" y="28477039"/>
            <a:ext cx="11521440" cy="1635794"/>
          </a:xfrm>
          <a:prstGeom prst="rect">
            <a:avLst/>
          </a:prstGeom>
        </p:spPr>
        <p:txBody>
          <a:bodyPr vert="horz" lIns="91440" tIns="45720" rIns="91440" bIns="45720" rtlCol="0" anchor="ctr"/>
          <a:lstStyle>
            <a:lvl1pPr algn="r">
              <a:defRPr sz="5040">
                <a:solidFill>
                  <a:schemeClr val="tx1">
                    <a:tint val="75000"/>
                  </a:schemeClr>
                </a:solidFill>
              </a:defRPr>
            </a:lvl1pPr>
          </a:lstStyle>
          <a:p>
            <a:fld id="{63FC52CE-B062-47D6-A8CB-AF6B214D1AE5}" type="slidenum">
              <a:rPr lang="en-US" smtClean="0"/>
              <a:t>‹#›</a:t>
            </a:fld>
            <a:endParaRPr lang="en-US" dirty="0"/>
          </a:p>
        </p:txBody>
      </p:sp>
    </p:spTree>
    <p:extLst>
      <p:ext uri="{BB962C8B-B14F-4D97-AF65-F5344CB8AC3E}">
        <p14:creationId xmlns:p14="http://schemas.microsoft.com/office/powerpoint/2010/main" val="1735532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359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8681642" y="0"/>
            <a:ext cx="12524758" cy="30724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92" b="1" i="1" dirty="0">
                <a:latin typeface="Lato" panose="020F0502020204030203" pitchFamily="34" charset="0"/>
                <a:cs typeface="Lato" panose="020F0502020204030203" pitchFamily="34" charset="0"/>
              </a:rPr>
              <a:t>Non-Cognitive Predictors of Student Success:</a:t>
            </a:r>
            <a:br>
              <a:rPr lang="en-US" sz="1692" i="1" dirty="0">
                <a:latin typeface="Lato" panose="020F0502020204030203" pitchFamily="34" charset="0"/>
                <a:cs typeface="Lato" panose="020F0502020204030203" pitchFamily="34" charset="0"/>
              </a:rPr>
            </a:br>
            <a:r>
              <a:rPr lang="en-US" sz="1692"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3441296" y="1036517"/>
            <a:ext cx="23611869" cy="7447053"/>
          </a:xfrm>
        </p:spPr>
        <p:txBody>
          <a:bodyPr anchor="t">
            <a:noAutofit/>
          </a:bodyPr>
          <a:lstStyle/>
          <a:p>
            <a:pPr algn="l">
              <a:lnSpc>
                <a:spcPct val="100000"/>
              </a:lnSpc>
            </a:pPr>
            <a:r>
              <a:rPr lang="en-US" sz="8800" b="1" dirty="0">
                <a:solidFill>
                  <a:schemeClr val="bg1"/>
                </a:solidFill>
                <a:latin typeface="Lato Black" panose="020F0A02020204030203" pitchFamily="34" charset="0"/>
                <a:ea typeface="Roboto" panose="02000000000000000000" pitchFamily="2" charset="0"/>
                <a:cs typeface="Arial" panose="020B0604020202020204" pitchFamily="34" charset="0"/>
              </a:rPr>
              <a:t>Government-Owned Nursing Homes significantly outperform both for-profit and not-for-profit nursing homes in staff and resident case transmission. </a:t>
            </a:r>
            <a:br>
              <a:rPr lang="en-US" sz="13360" dirty="0">
                <a:solidFill>
                  <a:schemeClr val="bg1"/>
                </a:solidFill>
                <a:latin typeface="Lato" panose="020F0502020204030203" pitchFamily="34" charset="0"/>
                <a:ea typeface="Roboto" panose="02000000000000000000" pitchFamily="2" charset="0"/>
                <a:cs typeface="Arial" panose="020B0604020202020204" pitchFamily="34" charset="0"/>
              </a:rPr>
            </a:br>
            <a:br>
              <a:rPr lang="en-US" sz="13360" dirty="0">
                <a:solidFill>
                  <a:schemeClr val="bg1"/>
                </a:solidFill>
                <a:latin typeface="Lato" panose="020F0502020204030203" pitchFamily="34" charset="0"/>
                <a:ea typeface="Roboto" panose="02000000000000000000" pitchFamily="2" charset="0"/>
                <a:cs typeface="Arial" panose="020B0604020202020204" pitchFamily="34" charset="0"/>
              </a:rPr>
            </a:br>
            <a:endParaRPr lang="en-US" sz="13360" dirty="0">
              <a:solidFill>
                <a:schemeClr val="bg1"/>
              </a:solidFill>
              <a:latin typeface="Lato" panose="020F0502020204030203" pitchFamily="34" charset="0"/>
              <a:ea typeface="Roboto" panose="02000000000000000000" pitchFamily="2" charset="0"/>
              <a:cs typeface="Arial" panose="020B0604020202020204" pitchFamily="34" charset="0"/>
            </a:endParaRP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2598016" cy="30724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92" b="1" i="1" dirty="0">
                <a:latin typeface="Lato" panose="020F0502020204030203" pitchFamily="34" charset="0"/>
                <a:cs typeface="Lato" panose="020F0502020204030203" pitchFamily="34" charset="0"/>
              </a:rPr>
              <a:t>Non-Cognitive Predictors of Student Success:</a:t>
            </a:r>
            <a:br>
              <a:rPr lang="en-US" sz="1692" i="1" dirty="0">
                <a:latin typeface="Lato" panose="020F0502020204030203" pitchFamily="34" charset="0"/>
                <a:cs typeface="Lato" panose="020F0502020204030203" pitchFamily="34" charset="0"/>
              </a:rPr>
            </a:br>
            <a:r>
              <a:rPr lang="en-US" sz="1692"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785197" y="7165660"/>
            <a:ext cx="11027622" cy="22684480"/>
          </a:xfrm>
          <a:prstGeom prst="rect">
            <a:avLst/>
          </a:prstGeom>
          <a:noFill/>
        </p:spPr>
        <p:txBody>
          <a:bodyPr wrap="square" rtlCol="0">
            <a:spAutoFit/>
          </a:bodyPr>
          <a:lstStyle/>
          <a:p>
            <a:pPr>
              <a:lnSpc>
                <a:spcPct val="120000"/>
              </a:lnSpc>
            </a:pPr>
            <a:r>
              <a:rPr lang="en-US" sz="4500" b="1" dirty="0">
                <a:latin typeface="Lato Black" panose="020F0A02020204030203" pitchFamily="34" charset="0"/>
                <a:cs typeface="Arial" panose="020B0604020202020204" pitchFamily="34" charset="0"/>
              </a:rPr>
              <a:t>INTRODUCTION</a:t>
            </a:r>
          </a:p>
          <a:p>
            <a:pPr>
              <a:lnSpc>
                <a:spcPct val="120000"/>
              </a:lnSpc>
            </a:pPr>
            <a:r>
              <a:rPr lang="en-US" sz="4000" dirty="0">
                <a:latin typeface="Lato" panose="020F0502020204030203" pitchFamily="34" charset="0"/>
                <a:cs typeface="Arial" panose="020B0604020202020204" pitchFamily="34" charset="0"/>
              </a:rPr>
              <a:t>Government-owned nursing homes constitute about 6% of all US nursing homes, This is a small proportion, 70% of nursing homes are for-profit, and 24% are not-for-profit. Because there are so few Government nursing homes, they are understudied, and little is known about how Government nursing homes differ from not-for-profits and for-profits in COVID-19 outcomes. </a:t>
            </a:r>
          </a:p>
          <a:p>
            <a:pPr marL="508016" indent="-508016">
              <a:lnSpc>
                <a:spcPct val="120000"/>
              </a:lnSpc>
              <a:buFont typeface="Arial" panose="020B0604020202020204" pitchFamily="34" charset="0"/>
              <a:buChar char="•"/>
            </a:pPr>
            <a:endParaRPr lang="en-US" sz="4800" dirty="0">
              <a:latin typeface="Lato" panose="020F0502020204030203" pitchFamily="34" charset="0"/>
              <a:cs typeface="Arial" panose="020B0604020202020204" pitchFamily="34" charset="0"/>
            </a:endParaRPr>
          </a:p>
          <a:p>
            <a:pPr>
              <a:lnSpc>
                <a:spcPct val="120000"/>
              </a:lnSpc>
            </a:pPr>
            <a:r>
              <a:rPr lang="en-US" sz="4800" b="1" dirty="0">
                <a:solidFill>
                  <a:srgbClr val="8C1616"/>
                </a:solidFill>
                <a:latin typeface="Lato Black" panose="020F0A02020204030203" pitchFamily="34" charset="0"/>
                <a:cs typeface="Arial" panose="020B0604020202020204" pitchFamily="34" charset="0"/>
              </a:rPr>
              <a:t>METHODS</a:t>
            </a:r>
          </a:p>
          <a:p>
            <a:pPr>
              <a:lnSpc>
                <a:spcPct val="120000"/>
              </a:lnSpc>
            </a:pPr>
            <a:r>
              <a:rPr lang="en-US" sz="4800" dirty="0">
                <a:solidFill>
                  <a:srgbClr val="8C1616"/>
                </a:solidFill>
                <a:latin typeface="Lato Black" panose="020F0A02020204030203" pitchFamily="34" charset="0"/>
                <a:cs typeface="Arial" panose="020B0604020202020204" pitchFamily="34" charset="0"/>
              </a:rPr>
              <a:t>Government Owned Nursing Homes were compared to not-for-profits and for-profits on various COVID-19 outcomes.</a:t>
            </a:r>
          </a:p>
          <a:p>
            <a:pPr>
              <a:lnSpc>
                <a:spcPct val="120000"/>
              </a:lnSpc>
            </a:pPr>
            <a:r>
              <a:rPr lang="en-US" sz="4000" dirty="0">
                <a:latin typeface="Lato" panose="020F0502020204030203" pitchFamily="34" charset="0"/>
                <a:cs typeface="Arial" panose="020B0604020202020204" pitchFamily="34" charset="0"/>
              </a:rPr>
              <a:t>N = 15338 (n=10776 for-profit, n=3599 not-for-profit, and 973 government-owned) were compared across 2020 and 2021 on staff and resident COVID cases. Facility size, quality, staffing ratios, and 2021 vaccination rates were controlled for. Data was collected from the NHSN Long Term Care COVID Module and the Medicare Provider Archives. </a:t>
            </a:r>
          </a:p>
          <a:p>
            <a:pPr>
              <a:lnSpc>
                <a:spcPct val="120000"/>
              </a:lnSpc>
            </a:pPr>
            <a:endParaRPr lang="en-US" sz="4000" dirty="0">
              <a:latin typeface="Lato" panose="020F0502020204030203" pitchFamily="34" charset="0"/>
              <a:cs typeface="Arial" panose="020B0604020202020204" pitchFamily="34" charset="0"/>
            </a:endParaRPr>
          </a:p>
          <a:p>
            <a:pPr>
              <a:lnSpc>
                <a:spcPct val="120000"/>
              </a:lnSpc>
            </a:pPr>
            <a:r>
              <a:rPr lang="en-US" sz="4000" dirty="0">
                <a:latin typeface="Lato" panose="020F0502020204030203" pitchFamily="34" charset="0"/>
                <a:cs typeface="Arial" panose="020B0604020202020204" pitchFamily="34" charset="0"/>
              </a:rPr>
              <a:t>A series of linear regressions compared COVID-19 outcomes across years 2020 and 2021</a:t>
            </a:r>
          </a:p>
          <a:p>
            <a:pPr>
              <a:lnSpc>
                <a:spcPct val="120000"/>
              </a:lnSpc>
            </a:pPr>
            <a:endParaRPr lang="en-US" sz="4500" b="1" dirty="0">
              <a:latin typeface="Lato" panose="020F0502020204030203" pitchFamily="34" charset="0"/>
              <a:cs typeface="Arial" panose="020B0604020202020204" pitchFamily="34" charset="0"/>
            </a:endParaRPr>
          </a:p>
          <a:p>
            <a:pPr>
              <a:lnSpc>
                <a:spcPct val="120000"/>
              </a:lnSpc>
            </a:pPr>
            <a:r>
              <a:rPr lang="en-US" sz="4500" b="1" dirty="0">
                <a:latin typeface="Lato Black" panose="020F0A02020204030203" pitchFamily="34" charset="0"/>
                <a:cs typeface="Arial" panose="020B0604020202020204" pitchFamily="34" charset="0"/>
              </a:rPr>
              <a:t>FINANCIAL DISCLOSURES</a:t>
            </a:r>
          </a:p>
          <a:p>
            <a:pPr>
              <a:lnSpc>
                <a:spcPct val="120000"/>
              </a:lnSpc>
            </a:pPr>
            <a:r>
              <a:rPr lang="en-US" sz="4500" dirty="0">
                <a:latin typeface="Lato" panose="020F0502020204030203" pitchFamily="34" charset="0"/>
                <a:cs typeface="Arial" panose="020B0604020202020204" pitchFamily="34" charset="0"/>
              </a:rPr>
              <a:t>None</a:t>
            </a:r>
          </a:p>
        </p:txBody>
      </p:sp>
      <p:sp>
        <p:nvSpPr>
          <p:cNvPr id="10" name="TextBox 9">
            <a:extLst>
              <a:ext uri="{FF2B5EF4-FFF2-40B4-BE49-F238E27FC236}">
                <a16:creationId xmlns:a16="http://schemas.microsoft.com/office/drawing/2014/main" id="{DB244B05-C5D7-4580-8933-5B2F47EB56B0}"/>
              </a:ext>
            </a:extLst>
          </p:cNvPr>
          <p:cNvSpPr txBox="1"/>
          <p:nvPr/>
        </p:nvSpPr>
        <p:spPr>
          <a:xfrm>
            <a:off x="596566" y="571039"/>
            <a:ext cx="9642075" cy="2631490"/>
          </a:xfrm>
          <a:prstGeom prst="rect">
            <a:avLst/>
          </a:prstGeom>
          <a:noFill/>
        </p:spPr>
        <p:txBody>
          <a:bodyPr wrap="square" rtlCol="0">
            <a:spAutoFit/>
          </a:bodyPr>
          <a:lstStyle/>
          <a:p>
            <a:r>
              <a:rPr lang="en-US" sz="5500" dirty="0">
                <a:effectLst/>
                <a:latin typeface="Calibri" panose="020F0502020204030204" pitchFamily="34" charset="0"/>
                <a:ea typeface="Calibri" panose="020F0502020204030204" pitchFamily="34" charset="0"/>
                <a:cs typeface="Times New Roman" panose="02020603050405020304" pitchFamily="18" charset="0"/>
              </a:rPr>
              <a:t>Government-Owned Nursing Home Outcomes in the COVID-19 Pandemic</a:t>
            </a:r>
            <a:r>
              <a:rPr lang="en-US" sz="40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2" name="TextBox 11">
            <a:extLst>
              <a:ext uri="{FF2B5EF4-FFF2-40B4-BE49-F238E27FC236}">
                <a16:creationId xmlns:a16="http://schemas.microsoft.com/office/drawing/2014/main" id="{64F9E57F-C64F-4827-8C49-BB9DBDC073C7}"/>
              </a:ext>
            </a:extLst>
          </p:cNvPr>
          <p:cNvSpPr txBox="1"/>
          <p:nvPr/>
        </p:nvSpPr>
        <p:spPr>
          <a:xfrm>
            <a:off x="680799" y="3833471"/>
            <a:ext cx="9061060" cy="2677656"/>
          </a:xfrm>
          <a:prstGeom prst="rect">
            <a:avLst/>
          </a:prstGeom>
          <a:noFill/>
        </p:spPr>
        <p:txBody>
          <a:bodyPr wrap="square" rtlCol="0">
            <a:spAutoFit/>
          </a:bodyPr>
          <a:lstStyle/>
          <a:p>
            <a:r>
              <a:rPr lang="en-US" sz="4200" b="1" dirty="0">
                <a:highlight>
                  <a:srgbClr val="FFFF00"/>
                </a:highlight>
                <a:latin typeface="Lato" panose="020F0502020204030203" pitchFamily="34" charset="0"/>
                <a:cs typeface="Lato" panose="020F0502020204030203" pitchFamily="34" charset="0"/>
              </a:rPr>
              <a:t>Annie Rhodes, Ph.D</a:t>
            </a:r>
            <a:r>
              <a:rPr lang="en-US" sz="4200" b="1" dirty="0">
                <a:latin typeface="Lato" panose="020F0502020204030203" pitchFamily="34" charset="0"/>
                <a:cs typeface="Lato" panose="020F0502020204030203" pitchFamily="34" charset="0"/>
              </a:rPr>
              <a:t>., Anna C. Novak, MS., Thomas V. Caprio, MD., Sarah Marrs, Ph.D., Tracey Gendron, PhD., Leland H. Waters, Ph.D.  </a:t>
            </a:r>
          </a:p>
        </p:txBody>
      </p:sp>
      <p:sp>
        <p:nvSpPr>
          <p:cNvPr id="7" name="TextBox 6">
            <a:extLst>
              <a:ext uri="{FF2B5EF4-FFF2-40B4-BE49-F238E27FC236}">
                <a16:creationId xmlns:a16="http://schemas.microsoft.com/office/drawing/2014/main" id="{FCAC4B58-8623-4DBE-951A-DDF821787031}"/>
              </a:ext>
            </a:extLst>
          </p:cNvPr>
          <p:cNvSpPr txBox="1"/>
          <p:nvPr/>
        </p:nvSpPr>
        <p:spPr>
          <a:xfrm>
            <a:off x="39789242" y="274476"/>
            <a:ext cx="10972800" cy="30869989"/>
          </a:xfrm>
          <a:prstGeom prst="rect">
            <a:avLst/>
          </a:prstGeom>
          <a:noFill/>
        </p:spPr>
        <p:txBody>
          <a:bodyPr wrap="square" rtlCol="0">
            <a:spAutoFit/>
          </a:bodyPr>
          <a:lstStyle/>
          <a:p>
            <a:endParaRPr lang="en-US" sz="6000" dirty="0">
              <a:latin typeface="Lato" panose="020F0502020204030203" pitchFamily="34" charset="0"/>
              <a:cs typeface="Arial" panose="020B0604020202020204" pitchFamily="34" charset="0"/>
            </a:endParaRPr>
          </a:p>
          <a:p>
            <a:r>
              <a:rPr lang="en-US" sz="6000" b="1" dirty="0">
                <a:latin typeface="Lato" panose="020F0502020204030203" pitchFamily="34" charset="0"/>
                <a:cs typeface="Arial" panose="020B0604020202020204" pitchFamily="34" charset="0"/>
              </a:rPr>
              <a:t>In 2020-Government Owned Nursing Homes had a significantly lower resident  Case Fatality Rate, fewer staff and resident COVID-19 cases, </a:t>
            </a:r>
            <a:r>
              <a:rPr lang="en-US" sz="6000" dirty="0">
                <a:latin typeface="Lato" panose="020F0502020204030203" pitchFamily="34" charset="0"/>
                <a:cs typeface="Arial" panose="020B0604020202020204" pitchFamily="34" charset="0"/>
              </a:rPr>
              <a:t>than For Profit and Not-For-Profit homes, even after controlling for Quality (star) ratings and staff hours per day.</a:t>
            </a:r>
          </a:p>
          <a:p>
            <a:endParaRPr lang="en-US" sz="6000" dirty="0">
              <a:latin typeface="Lato" panose="020F0502020204030203" pitchFamily="34" charset="0"/>
              <a:cs typeface="Arial" panose="020B0604020202020204" pitchFamily="34" charset="0"/>
            </a:endParaRPr>
          </a:p>
          <a:p>
            <a:r>
              <a:rPr lang="en-US" sz="6000" dirty="0">
                <a:latin typeface="Lato" panose="020F0502020204030203" pitchFamily="34" charset="0"/>
                <a:cs typeface="Arial" panose="020B0604020202020204" pitchFamily="34" charset="0"/>
              </a:rPr>
              <a:t>In 2021 Government-owned facilities continued to outperform not-for-profit and for-profit, </a:t>
            </a:r>
            <a:r>
              <a:rPr lang="en-US" sz="6000" b="1" u="sng" dirty="0">
                <a:latin typeface="Lato" panose="020F0502020204030203" pitchFamily="34" charset="0"/>
                <a:cs typeface="Arial" panose="020B0604020202020204" pitchFamily="34" charset="0"/>
              </a:rPr>
              <a:t>even after controlling for staff COVID-19 vaccinations. </a:t>
            </a:r>
          </a:p>
          <a:p>
            <a:endParaRPr lang="en-US" sz="6000" b="1" u="sng" dirty="0">
              <a:latin typeface="Lato" panose="020F0502020204030203" pitchFamily="34" charset="0"/>
              <a:cs typeface="Arial" panose="020B0604020202020204" pitchFamily="34" charset="0"/>
            </a:endParaRPr>
          </a:p>
          <a:p>
            <a:pPr marL="0" marR="0">
              <a:spcBef>
                <a:spcPts val="0"/>
              </a:spcBef>
              <a:spcAft>
                <a:spcPts val="0"/>
              </a:spcAft>
            </a:pPr>
            <a:r>
              <a:rPr lang="en-US" sz="4000" dirty="0">
                <a:effectLst/>
                <a:latin typeface="Calibri" panose="020F0502020204030204" pitchFamily="34" charset="0"/>
                <a:ea typeface="Calibri" panose="020F0502020204030204" pitchFamily="34" charset="0"/>
                <a:cs typeface="Times New Roman" panose="02020603050405020304" pitchFamily="18" charset="0"/>
              </a:rPr>
              <a:t>Compared to for-profit and not-for-profit nursing homes, government ownership of nursing homes is significantly associated with preferable outcomes in resident COVID-19 care. In 2020 there were significantly fewer cases of COVID-19 in government-owned nursing homes in both residents R</a:t>
            </a:r>
            <a:r>
              <a:rPr lang="en-US" sz="40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4000" dirty="0">
                <a:effectLst/>
                <a:latin typeface="Calibri" panose="020F0502020204030204" pitchFamily="34" charset="0"/>
                <a:ea typeface="Calibri" panose="020F0502020204030204" pitchFamily="34" charset="0"/>
                <a:cs typeface="Times New Roman" panose="02020603050405020304" pitchFamily="18" charset="0"/>
              </a:rPr>
              <a:t>= .215, </a:t>
            </a:r>
            <a:r>
              <a:rPr lang="en-US" sz="4000" i="1" dirty="0">
                <a:effectLst/>
                <a:latin typeface="Calibri" panose="020F0502020204030204" pitchFamily="34" charset="0"/>
                <a:ea typeface="Calibri" panose="020F0502020204030204" pitchFamily="34" charset="0"/>
                <a:cs typeface="Times New Roman" panose="02020603050405020304" pitchFamily="18" charset="0"/>
              </a:rPr>
              <a:t>F</a:t>
            </a:r>
            <a:r>
              <a:rPr lang="en-US" sz="4000" dirty="0">
                <a:effectLst/>
                <a:latin typeface="Calibri" panose="020F0502020204030204" pitchFamily="34" charset="0"/>
                <a:ea typeface="Calibri" panose="020F0502020204030204" pitchFamily="34" charset="0"/>
                <a:cs typeface="Times New Roman" panose="02020603050405020304" pitchFamily="18" charset="0"/>
              </a:rPr>
              <a:t>(5,68721)3757 </a:t>
            </a:r>
            <a:r>
              <a:rPr lang="en-US" sz="4000" i="1" dirty="0">
                <a:effectLst/>
                <a:latin typeface="Calibri" panose="020F0502020204030204" pitchFamily="34" charset="0"/>
                <a:ea typeface="Calibri" panose="020F0502020204030204" pitchFamily="34" charset="0"/>
                <a:cs typeface="Times New Roman" panose="02020603050405020304" pitchFamily="18" charset="0"/>
              </a:rPr>
              <a:t>p</a:t>
            </a:r>
            <a:r>
              <a:rPr lang="en-US" sz="4000" dirty="0">
                <a:effectLst/>
                <a:latin typeface="Calibri" panose="020F0502020204030204" pitchFamily="34" charset="0"/>
                <a:ea typeface="Calibri" panose="020F0502020204030204" pitchFamily="34" charset="0"/>
                <a:cs typeface="Times New Roman" panose="02020603050405020304" pitchFamily="18" charset="0"/>
              </a:rPr>
              <a:t>=&lt;.001, and staff R</a:t>
            </a:r>
            <a:r>
              <a:rPr lang="en-US" sz="4000" baseline="30000" dirty="0">
                <a:effectLst/>
                <a:latin typeface="Calibri" panose="020F0502020204030204" pitchFamily="34" charset="0"/>
                <a:ea typeface="Calibri" panose="020F0502020204030204" pitchFamily="34" charset="0"/>
                <a:cs typeface="Times New Roman" panose="02020603050405020304" pitchFamily="18" charset="0"/>
              </a:rPr>
              <a:t>2 </a:t>
            </a:r>
            <a:r>
              <a:rPr lang="en-US" sz="4000" dirty="0">
                <a:effectLst/>
                <a:latin typeface="Calibri" panose="020F0502020204030204" pitchFamily="34" charset="0"/>
                <a:ea typeface="Calibri" panose="020F0502020204030204" pitchFamily="34" charset="0"/>
                <a:cs typeface="Times New Roman" panose="02020603050405020304" pitchFamily="18" charset="0"/>
              </a:rPr>
              <a:t>=.20, </a:t>
            </a:r>
            <a:r>
              <a:rPr lang="en-US" sz="4000" i="1" dirty="0">
                <a:effectLst/>
                <a:latin typeface="Calibri" panose="020F0502020204030204" pitchFamily="34" charset="0"/>
                <a:ea typeface="Calibri" panose="020F0502020204030204" pitchFamily="34" charset="0"/>
                <a:cs typeface="Times New Roman" panose="02020603050405020304" pitchFamily="18" charset="0"/>
              </a:rPr>
              <a:t>F(</a:t>
            </a:r>
            <a:r>
              <a:rPr lang="en-US" sz="4000" dirty="0">
                <a:effectLst/>
                <a:latin typeface="Calibri" panose="020F0502020204030204" pitchFamily="34" charset="0"/>
                <a:ea typeface="Calibri" panose="020F0502020204030204" pitchFamily="34" charset="0"/>
                <a:cs typeface="Times New Roman" panose="02020603050405020304" pitchFamily="18" charset="0"/>
              </a:rPr>
              <a:t>5,68721)1.552 </a:t>
            </a:r>
            <a:r>
              <a:rPr lang="en-US" sz="4000" i="1" dirty="0">
                <a:effectLst/>
                <a:latin typeface="Calibri" panose="020F0502020204030204" pitchFamily="34" charset="0"/>
                <a:ea typeface="Calibri" panose="020F0502020204030204" pitchFamily="34" charset="0"/>
                <a:cs typeface="Times New Roman" panose="02020603050405020304" pitchFamily="18" charset="0"/>
              </a:rPr>
              <a:t>p</a:t>
            </a:r>
            <a:r>
              <a:rPr lang="en-US" sz="4000" dirty="0">
                <a:effectLst/>
                <a:latin typeface="Calibri" panose="020F0502020204030204" pitchFamily="34" charset="0"/>
                <a:ea typeface="Calibri" panose="020F0502020204030204" pitchFamily="34" charset="0"/>
                <a:cs typeface="Times New Roman" panose="02020603050405020304" pitchFamily="18" charset="0"/>
              </a:rPr>
              <a:t>=&lt;.001</a:t>
            </a:r>
            <a:r>
              <a:rPr lang="en-US" sz="4000" baseline="30000" dirty="0">
                <a:effectLst/>
                <a:latin typeface="Calibri" panose="020F0502020204030204" pitchFamily="34" charset="0"/>
                <a:ea typeface="Calibri" panose="020F0502020204030204" pitchFamily="34" charset="0"/>
                <a:cs typeface="Times New Roman" panose="02020603050405020304" pitchFamily="18" charset="0"/>
              </a:rPr>
              <a:t> </a:t>
            </a:r>
            <a:r>
              <a:rPr lang="en-US" sz="4000" dirty="0">
                <a:effectLst/>
                <a:latin typeface="Calibri" panose="020F0502020204030204" pitchFamily="34" charset="0"/>
                <a:ea typeface="Calibri" panose="020F0502020204030204" pitchFamily="34" charset="0"/>
                <a:cs typeface="Times New Roman" panose="02020603050405020304" pitchFamily="18" charset="0"/>
              </a:rPr>
              <a:t>Positive outcomes in government ownership were sustained into 2021, even after controlling for staff vaccination rates. There were significantly fewer cases of resident COVID-19,  R</a:t>
            </a:r>
            <a:r>
              <a:rPr lang="en-US" sz="40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4000" dirty="0">
                <a:effectLst/>
                <a:latin typeface="Calibri" panose="020F0502020204030204" pitchFamily="34" charset="0"/>
                <a:ea typeface="Calibri" panose="020F0502020204030204" pitchFamily="34" charset="0"/>
                <a:cs typeface="Times New Roman" panose="02020603050405020304" pitchFamily="18" charset="0"/>
              </a:rPr>
              <a:t>=.36, F(7,7528)595.6, </a:t>
            </a:r>
            <a:r>
              <a:rPr lang="en-US" sz="4000" i="1" dirty="0">
                <a:effectLst/>
                <a:latin typeface="Calibri" panose="020F0502020204030204" pitchFamily="34" charset="0"/>
                <a:ea typeface="Calibri" panose="020F0502020204030204" pitchFamily="34" charset="0"/>
                <a:cs typeface="Times New Roman" panose="02020603050405020304" pitchFamily="18" charset="0"/>
              </a:rPr>
              <a:t>p</a:t>
            </a:r>
            <a:r>
              <a:rPr lang="en-US" sz="4000" dirty="0">
                <a:effectLst/>
                <a:latin typeface="Calibri" panose="020F0502020204030204" pitchFamily="34" charset="0"/>
                <a:ea typeface="Calibri" panose="020F0502020204030204" pitchFamily="34" charset="0"/>
                <a:cs typeface="Times New Roman" panose="02020603050405020304" pitchFamily="18" charset="0"/>
              </a:rPr>
              <a:t>&lt;.001 and staff COVID-19 ,  R</a:t>
            </a:r>
            <a:r>
              <a:rPr lang="en-US" sz="40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4000" dirty="0">
                <a:effectLst/>
                <a:latin typeface="Calibri" panose="020F0502020204030204" pitchFamily="34" charset="0"/>
                <a:ea typeface="Calibri" panose="020F0502020204030204" pitchFamily="34" charset="0"/>
                <a:cs typeface="Times New Roman" panose="02020603050405020304" pitchFamily="18" charset="0"/>
              </a:rPr>
              <a:t>=.32 F(7,227170)3636 , </a:t>
            </a:r>
            <a:r>
              <a:rPr lang="en-US" sz="4000" i="1" dirty="0">
                <a:effectLst/>
                <a:latin typeface="Calibri" panose="020F0502020204030204" pitchFamily="34" charset="0"/>
                <a:ea typeface="Calibri" panose="020F0502020204030204" pitchFamily="34" charset="0"/>
                <a:cs typeface="Times New Roman" panose="02020603050405020304" pitchFamily="18" charset="0"/>
              </a:rPr>
              <a:t>p</a:t>
            </a:r>
            <a:r>
              <a:rPr lang="en-US" sz="4000" dirty="0">
                <a:effectLst/>
                <a:latin typeface="Calibri" panose="020F0502020204030204" pitchFamily="34" charset="0"/>
                <a:ea typeface="Calibri" panose="020F0502020204030204" pitchFamily="34" charset="0"/>
                <a:cs typeface="Times New Roman" panose="02020603050405020304" pitchFamily="18" charset="0"/>
              </a:rPr>
              <a:t>&lt;.001.</a:t>
            </a:r>
          </a:p>
          <a:p>
            <a:pPr marL="0" marR="0">
              <a:spcBef>
                <a:spcPts val="0"/>
              </a:spcBef>
              <a:spcAft>
                <a:spcPts val="0"/>
              </a:spcAft>
            </a:pPr>
            <a:endParaRPr lang="en-US" sz="4000" b="1" dirty="0">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4000" b="1" dirty="0">
                <a:effectLst/>
                <a:latin typeface="Calibri" panose="020F0502020204030204" pitchFamily="34" charset="0"/>
                <a:ea typeface="Calibri" panose="020F0502020204030204" pitchFamily="34" charset="0"/>
                <a:cs typeface="Times New Roman" panose="02020603050405020304" pitchFamily="18" charset="0"/>
              </a:rPr>
              <a:t>Conclusions: </a:t>
            </a:r>
            <a:r>
              <a:rPr lang="en-US" sz="4000" dirty="0">
                <a:effectLst/>
                <a:latin typeface="Calibri" panose="020F0502020204030204" pitchFamily="34" charset="0"/>
                <a:ea typeface="Calibri" panose="020F0502020204030204" pitchFamily="34" charset="0"/>
                <a:cs typeface="Times New Roman" panose="02020603050405020304" pitchFamily="18" charset="0"/>
              </a:rPr>
              <a:t>Controlling for nursing home size, staffing, quality, and vaccination of residents and staff, government ownership is associated with fewer resident and staff cases of COVID-19. This trend is observed throughout years 1 and 2 of the pandemic. The variance in outcome is explained most robustly in gross resident cases.</a:t>
            </a:r>
          </a:p>
          <a:p>
            <a:endParaRPr lang="en-US" sz="4000" b="1" u="sng" dirty="0">
              <a:latin typeface="Lato" panose="020F0502020204030203"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36F6A4F9-3DE6-224E-9F4F-94F1B299C948}"/>
              </a:ext>
            </a:extLst>
          </p:cNvPr>
          <p:cNvCxnSpPr>
            <a:cxnSpLocks/>
          </p:cNvCxnSpPr>
          <p:nvPr/>
        </p:nvCxnSpPr>
        <p:spPr>
          <a:xfrm>
            <a:off x="35945564" y="455015"/>
            <a:ext cx="0" cy="116300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5DE7827-9F74-6142-B0EC-B7BCEF837927}"/>
              </a:ext>
            </a:extLst>
          </p:cNvPr>
          <p:cNvGrpSpPr/>
          <p:nvPr/>
        </p:nvGrpSpPr>
        <p:grpSpPr>
          <a:xfrm>
            <a:off x="-5883703" y="3285267"/>
            <a:ext cx="5419315" cy="2280060"/>
            <a:chOff x="-8519552" y="38479055"/>
            <a:chExt cx="9392467" cy="2935706"/>
          </a:xfrm>
        </p:grpSpPr>
        <p:sp>
          <p:nvSpPr>
            <p:cNvPr id="35" name="Arrow: Right 7">
              <a:extLst>
                <a:ext uri="{FF2B5EF4-FFF2-40B4-BE49-F238E27FC236}">
                  <a16:creationId xmlns:a16="http://schemas.microsoft.com/office/drawing/2014/main" id="{0DB22785-F1AB-1C48-9142-8BF624A3F5E0}"/>
                </a:ext>
              </a:extLst>
            </p:cNvPr>
            <p:cNvSpPr/>
            <p:nvPr/>
          </p:nvSpPr>
          <p:spPr>
            <a:xfrm>
              <a:off x="-8519552" y="38479055"/>
              <a:ext cx="9392467" cy="2935706"/>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dirty="0"/>
            </a:p>
          </p:txBody>
        </p:sp>
        <p:sp>
          <p:nvSpPr>
            <p:cNvPr id="36" name="TextBox 35">
              <a:extLst>
                <a:ext uri="{FF2B5EF4-FFF2-40B4-BE49-F238E27FC236}">
                  <a16:creationId xmlns:a16="http://schemas.microsoft.com/office/drawing/2014/main" id="{9E41C4F2-7108-C64A-83E0-488209534CF4}"/>
                </a:ext>
              </a:extLst>
            </p:cNvPr>
            <p:cNvSpPr txBox="1"/>
            <p:nvPr/>
          </p:nvSpPr>
          <p:spPr>
            <a:xfrm>
              <a:off x="-7723242" y="39346743"/>
              <a:ext cx="7799842" cy="1341737"/>
            </a:xfrm>
            <a:prstGeom prst="rect">
              <a:avLst/>
            </a:prstGeom>
            <a:noFill/>
          </p:spPr>
          <p:txBody>
            <a:bodyPr wrap="square" rtlCol="0">
              <a:spAutoFit/>
            </a:bodyPr>
            <a:lstStyle/>
            <a:p>
              <a:r>
                <a:rPr lang="en-US" sz="3086" b="1" dirty="0">
                  <a:highlight>
                    <a:srgbClr val="FFFF00"/>
                  </a:highlight>
                  <a:latin typeface="Lato" panose="020F0502020204030203" pitchFamily="34" charset="0"/>
                  <a:cs typeface="Arial" panose="020B0604020202020204" pitchFamily="34" charset="0"/>
                </a:rPr>
                <a:t>Highlight your name (presenter)</a:t>
              </a:r>
              <a:endParaRPr lang="en-US" sz="3086" dirty="0">
                <a:highlight>
                  <a:srgbClr val="FFFF00"/>
                </a:highlight>
                <a:latin typeface="Lato" panose="020F0502020204030203" pitchFamily="34" charset="0"/>
                <a:cs typeface="Arial" panose="020B0604020202020204" pitchFamily="34" charset="0"/>
              </a:endParaRPr>
            </a:p>
          </p:txBody>
        </p:sp>
      </p:grpSp>
      <p:pic>
        <p:nvPicPr>
          <p:cNvPr id="13" name="Picture 12" descr="Logo&#10;&#10;Description automatically generated">
            <a:extLst>
              <a:ext uri="{FF2B5EF4-FFF2-40B4-BE49-F238E27FC236}">
                <a16:creationId xmlns:a16="http://schemas.microsoft.com/office/drawing/2014/main" id="{8560E56F-AD80-7B5B-8B77-B06E2CF46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3342" y="27425251"/>
            <a:ext cx="8314061" cy="2335203"/>
          </a:xfrm>
          <a:prstGeom prst="rect">
            <a:avLst/>
          </a:prstGeom>
        </p:spPr>
      </p:pic>
      <p:pic>
        <p:nvPicPr>
          <p:cNvPr id="15" name="Picture 14">
            <a:extLst>
              <a:ext uri="{FF2B5EF4-FFF2-40B4-BE49-F238E27FC236}">
                <a16:creationId xmlns:a16="http://schemas.microsoft.com/office/drawing/2014/main" id="{0A672F07-BC78-1201-CEFA-C4D7013AA3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72500" y="7870453"/>
            <a:ext cx="12753441" cy="8703444"/>
          </a:xfrm>
          <a:prstGeom prst="rect">
            <a:avLst/>
          </a:prstGeom>
        </p:spPr>
      </p:pic>
      <p:pic>
        <p:nvPicPr>
          <p:cNvPr id="18" name="Picture 17">
            <a:extLst>
              <a:ext uri="{FF2B5EF4-FFF2-40B4-BE49-F238E27FC236}">
                <a16:creationId xmlns:a16="http://schemas.microsoft.com/office/drawing/2014/main" id="{EF297E24-06D3-DDAE-6AD2-32A33A545F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20056" y="7897222"/>
            <a:ext cx="12753440" cy="8676675"/>
          </a:xfrm>
          <a:prstGeom prst="rect">
            <a:avLst/>
          </a:prstGeom>
        </p:spPr>
      </p:pic>
      <p:pic>
        <p:nvPicPr>
          <p:cNvPr id="24" name="Picture 23">
            <a:extLst>
              <a:ext uri="{FF2B5EF4-FFF2-40B4-BE49-F238E27FC236}">
                <a16:creationId xmlns:a16="http://schemas.microsoft.com/office/drawing/2014/main" id="{3FAA48F1-41F4-0B19-D50D-92848DB088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72500" y="16975956"/>
            <a:ext cx="12739410" cy="8703444"/>
          </a:xfrm>
          <a:prstGeom prst="rect">
            <a:avLst/>
          </a:prstGeom>
        </p:spPr>
      </p:pic>
      <p:pic>
        <p:nvPicPr>
          <p:cNvPr id="26" name="Picture 25">
            <a:extLst>
              <a:ext uri="{FF2B5EF4-FFF2-40B4-BE49-F238E27FC236}">
                <a16:creationId xmlns:a16="http://schemas.microsoft.com/office/drawing/2014/main" id="{0FC90C7E-0E75-F46C-6096-358019BC53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69909" y="16975956"/>
            <a:ext cx="12853734" cy="8703444"/>
          </a:xfrm>
          <a:prstGeom prst="rect">
            <a:avLst/>
          </a:prstGeom>
        </p:spPr>
      </p:pic>
      <p:sp>
        <p:nvSpPr>
          <p:cNvPr id="31" name="Title 4">
            <a:extLst>
              <a:ext uri="{FF2B5EF4-FFF2-40B4-BE49-F238E27FC236}">
                <a16:creationId xmlns:a16="http://schemas.microsoft.com/office/drawing/2014/main" id="{A9BBBC25-8E08-23F8-293C-E5E78D6BF2FD}"/>
              </a:ext>
            </a:extLst>
          </p:cNvPr>
          <p:cNvSpPr txBox="1">
            <a:spLocks/>
          </p:cNvSpPr>
          <p:nvPr/>
        </p:nvSpPr>
        <p:spPr>
          <a:xfrm>
            <a:off x="13134415" y="25860535"/>
            <a:ext cx="18086800" cy="5464637"/>
          </a:xfrm>
          <a:prstGeom prst="rect">
            <a:avLst/>
          </a:prstGeom>
        </p:spPr>
        <p:txBody>
          <a:bodyPr vert="horz" lIns="91440" tIns="45720" rIns="91440" bIns="45720" rtlCol="0" anchor="t">
            <a:noAutofit/>
          </a:bodyPr>
          <a:lstStyle>
            <a:lvl1pPr algn="ctr" defTabSz="3840480" rtl="0" eaLnBrk="1" latinLnBrk="0" hangingPunct="1">
              <a:lnSpc>
                <a:spcPct val="90000"/>
              </a:lnSpc>
              <a:spcBef>
                <a:spcPct val="0"/>
              </a:spcBef>
              <a:buNone/>
              <a:defRPr sz="25200" kern="1200">
                <a:solidFill>
                  <a:schemeClr val="tx1"/>
                </a:solidFill>
                <a:latin typeface="+mj-lt"/>
                <a:ea typeface="+mj-ea"/>
                <a:cs typeface="+mj-cs"/>
              </a:defRPr>
            </a:lvl1pPr>
          </a:lstStyle>
          <a:p>
            <a:pPr algn="l">
              <a:lnSpc>
                <a:spcPct val="100000"/>
              </a:lnSpc>
            </a:pPr>
            <a:r>
              <a:rPr lang="en-US" sz="7200" b="1" dirty="0">
                <a:solidFill>
                  <a:schemeClr val="bg1"/>
                </a:solidFill>
                <a:latin typeface="Lato Black" panose="020F0A02020204030203" pitchFamily="34" charset="0"/>
                <a:ea typeface="Roboto" panose="02000000000000000000" pitchFamily="2" charset="0"/>
                <a:cs typeface="Arial" panose="020B0604020202020204" pitchFamily="34" charset="0"/>
              </a:rPr>
              <a:t>Across 2020 and 2021, After controlling for staffing, facility quality, size and staff </a:t>
            </a:r>
            <a:r>
              <a:rPr lang="en-US" sz="7200" b="1">
                <a:solidFill>
                  <a:schemeClr val="bg1"/>
                </a:solidFill>
                <a:latin typeface="Lato Black" panose="020F0A02020204030203" pitchFamily="34" charset="0"/>
                <a:ea typeface="Roboto" panose="02000000000000000000" pitchFamily="2" charset="0"/>
                <a:cs typeface="Arial" panose="020B0604020202020204" pitchFamily="34" charset="0"/>
              </a:rPr>
              <a:t>vaccination  </a:t>
            </a:r>
            <a:r>
              <a:rPr lang="en-US" sz="7200" b="1" i="1">
                <a:solidFill>
                  <a:schemeClr val="bg1"/>
                </a:solidFill>
                <a:latin typeface="Lato Black" panose="020F0A02020204030203" pitchFamily="34" charset="0"/>
                <a:ea typeface="Roboto" panose="02000000000000000000" pitchFamily="2" charset="0"/>
                <a:cs typeface="Arial" panose="020B0604020202020204" pitchFamily="34" charset="0"/>
              </a:rPr>
              <a:t>p</a:t>
            </a:r>
            <a:r>
              <a:rPr lang="en-US" sz="7200" b="1" i="1" dirty="0">
                <a:solidFill>
                  <a:schemeClr val="bg1"/>
                </a:solidFill>
                <a:latin typeface="Lato Black" panose="020F0A02020204030203" pitchFamily="34" charset="0"/>
                <a:ea typeface="Roboto" panose="02000000000000000000" pitchFamily="2" charset="0"/>
                <a:cs typeface="Arial" panose="020B0604020202020204" pitchFamily="34" charset="0"/>
              </a:rPr>
              <a:t>&lt;</a:t>
            </a:r>
            <a:r>
              <a:rPr lang="en-US" sz="7200" b="1">
                <a:solidFill>
                  <a:schemeClr val="bg1"/>
                </a:solidFill>
                <a:latin typeface="Lato Black" panose="020F0A02020204030203" pitchFamily="34" charset="0"/>
                <a:ea typeface="Roboto" panose="02000000000000000000" pitchFamily="2" charset="0"/>
                <a:cs typeface="Arial" panose="020B0604020202020204" pitchFamily="34" charset="0"/>
              </a:rPr>
              <a:t>.</a:t>
            </a:r>
            <a:r>
              <a:rPr lang="en-US" sz="7200" b="1" dirty="0">
                <a:solidFill>
                  <a:schemeClr val="bg1"/>
                </a:solidFill>
                <a:latin typeface="Lato Black" panose="020F0A02020204030203" pitchFamily="34" charset="0"/>
                <a:ea typeface="Roboto" panose="02000000000000000000" pitchFamily="2" charset="0"/>
                <a:cs typeface="Arial" panose="020B0604020202020204" pitchFamily="34" charset="0"/>
              </a:rPr>
              <a:t>001</a:t>
            </a:r>
            <a:br>
              <a:rPr lang="en-US" sz="13360" dirty="0">
                <a:solidFill>
                  <a:schemeClr val="bg1"/>
                </a:solidFill>
                <a:latin typeface="Lato" panose="020F0502020204030203" pitchFamily="34" charset="0"/>
                <a:ea typeface="Roboto" panose="02000000000000000000" pitchFamily="2" charset="0"/>
                <a:cs typeface="Arial" panose="020B0604020202020204" pitchFamily="34" charset="0"/>
              </a:rPr>
            </a:br>
            <a:br>
              <a:rPr lang="en-US" sz="13360" dirty="0">
                <a:solidFill>
                  <a:schemeClr val="bg1"/>
                </a:solidFill>
                <a:latin typeface="Lato" panose="020F0502020204030203" pitchFamily="34" charset="0"/>
                <a:ea typeface="Roboto" panose="02000000000000000000" pitchFamily="2" charset="0"/>
                <a:cs typeface="Arial" panose="020B0604020202020204" pitchFamily="34" charset="0"/>
              </a:rPr>
            </a:br>
            <a:endParaRPr lang="en-US" sz="13360" dirty="0">
              <a:solidFill>
                <a:schemeClr val="bg1"/>
              </a:solidFill>
              <a:latin typeface="Lato" panose="020F0502020204030203"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263856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3D148AB893384D805D4F2B5095017E" ma:contentTypeVersion="14" ma:contentTypeDescription="Create a new document." ma:contentTypeScope="" ma:versionID="facc7aa1c354aceda540fef821236aab">
  <xsd:schema xmlns:xsd="http://www.w3.org/2001/XMLSchema" xmlns:xs="http://www.w3.org/2001/XMLSchema" xmlns:p="http://schemas.microsoft.com/office/2006/metadata/properties" xmlns:ns2="7f09e337-51ae-466c-828d-f795911bb5fa" xmlns:ns3="20cfacc1-2ff7-43ed-a496-5a252f99f7ce" targetNamespace="http://schemas.microsoft.com/office/2006/metadata/properties" ma:root="true" ma:fieldsID="fbce7fe65620439ff736c839f630cdd6" ns2:_="" ns3:_="">
    <xsd:import namespace="7f09e337-51ae-466c-828d-f795911bb5fa"/>
    <xsd:import namespace="20cfacc1-2ff7-43ed-a496-5a252f99f7c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09e337-51ae-466c-828d-f795911bb5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Length (seconds)" ma:internalName="MediaLengthInSeconds" ma:readOnly="true">
      <xsd:simpleType>
        <xsd:restriction base="dms:Unknow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a60e5fc3-1979-478c-bebb-8c0485866af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0cfacc1-2ff7-43ed-a496-5a252f99f7c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f7154e7d-f754-46c9-a812-9122fa916146}" ma:internalName="TaxCatchAll" ma:showField="CatchAllData" ma:web="20cfacc1-2ff7-43ed-a496-5a252f99f7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f09e337-51ae-466c-828d-f795911bb5fa">
      <Terms xmlns="http://schemas.microsoft.com/office/infopath/2007/PartnerControls"/>
    </lcf76f155ced4ddcb4097134ff3c332f>
    <TaxCatchAll xmlns="20cfacc1-2ff7-43ed-a496-5a252f99f7c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5DA6B8-56B8-4991-99B1-8FD6445189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09e337-51ae-466c-828d-f795911bb5fa"/>
    <ds:schemaRef ds:uri="20cfacc1-2ff7-43ed-a496-5a252f99f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186629-AC73-48AF-ADE3-E152E8406F3D}">
  <ds:schemaRefs>
    <ds:schemaRef ds:uri="http://schemas.microsoft.com/office/2006/metadata/properties"/>
    <ds:schemaRef ds:uri="http://schemas.microsoft.com/office/infopath/2007/PartnerControls"/>
    <ds:schemaRef ds:uri="7f09e337-51ae-466c-828d-f795911bb5fa"/>
    <ds:schemaRef ds:uri="20cfacc1-2ff7-43ed-a496-5a252f99f7ce"/>
  </ds:schemaRefs>
</ds:datastoreItem>
</file>

<file path=customXml/itemProps3.xml><?xml version="1.0" encoding="utf-8"?>
<ds:datastoreItem xmlns:ds="http://schemas.openxmlformats.org/officeDocument/2006/customXml" ds:itemID="{50CAE628-D53A-426A-A0E2-DD57B40DBD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15496</TotalTime>
  <Words>649</Words>
  <Application>Microsoft Macintosh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Lato</vt:lpstr>
      <vt:lpstr>Lato Black</vt:lpstr>
      <vt:lpstr>Calibri</vt:lpstr>
      <vt:lpstr>Arial</vt:lpstr>
      <vt:lpstr>Calibri Light</vt:lpstr>
      <vt:lpstr>Office Theme</vt:lpstr>
      <vt:lpstr>Government-Owned Nursing Homes significantly outperform both for-profit and not-for-profit nursing homes in staff and resident case transmission.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Ann Rhodes</cp:lastModifiedBy>
  <cp:revision>221</cp:revision>
  <dcterms:created xsi:type="dcterms:W3CDTF">2018-09-16T19:13:41Z</dcterms:created>
  <dcterms:modified xsi:type="dcterms:W3CDTF">2023-05-02T16:15:59Z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0x010100D73D148AB893384D805D4F2B5095017E</vt:lpwstr>
  </property>
  <property fmtid="{D5CDD505-2E9C-101B-9397-08002B2CF9AE}" pid="3" name="Order">
    <vt:r8>5469600</vt:r8>
  </property>
</Properties>
</file>